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2" r:id="rId3"/>
    <p:sldId id="283" r:id="rId4"/>
    <p:sldId id="266" r:id="rId5"/>
    <p:sldId id="270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4" r:id="rId14"/>
    <p:sldId id="280" r:id="rId15"/>
    <p:sldId id="285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pos="55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163"/>
    <a:srgbClr val="3A1450"/>
    <a:srgbClr val="001363"/>
    <a:srgbClr val="351263"/>
    <a:srgbClr val="469816"/>
    <a:srgbClr val="DBA51C"/>
    <a:srgbClr val="DB520D"/>
    <a:srgbClr val="760053"/>
    <a:srgbClr val="B10020"/>
    <a:srgbClr val="C1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9346" autoAdjust="0"/>
  </p:normalViewPr>
  <p:slideViewPr>
    <p:cSldViewPr snapToGrid="0" snapToObjects="1">
      <p:cViewPr varScale="1">
        <p:scale>
          <a:sx n="69" d="100"/>
          <a:sy n="69" d="100"/>
        </p:scale>
        <p:origin x="1074" y="66"/>
      </p:cViewPr>
      <p:guideLst>
        <p:guide orient="horz" pos="223"/>
        <p:guide pos="55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Electricity context.  Direct use?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NZ embracing electric vehicles</a:t>
            </a:r>
            <a:r>
              <a:rPr lang="en-NZ" baseline="0" dirty="0" smtClean="0"/>
              <a:t> (12,000 in NZ I was number 1,200)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Atmospheric CO</a:t>
            </a:r>
            <a:r>
              <a:rPr lang="en-US" baseline="-25000" dirty="0" smtClean="0"/>
              <a:t>2</a:t>
            </a:r>
            <a:r>
              <a:rPr lang="en-US" dirty="0" smtClean="0"/>
              <a:t> can be sequestered by injecting it into basaltic rocks, providing a potentially valuable way to undo some of the damage done by fossil fuel burning. Matter </a:t>
            </a:r>
            <a:r>
              <a:rPr lang="en-US" i="1" dirty="0" smtClean="0"/>
              <a:t>et al.</a:t>
            </a:r>
            <a:r>
              <a:rPr lang="en-US" dirty="0" smtClean="0"/>
              <a:t> injected CO</a:t>
            </a:r>
            <a:r>
              <a:rPr lang="en-US" baseline="-25000" dirty="0" smtClean="0"/>
              <a:t>2</a:t>
            </a:r>
            <a:r>
              <a:rPr lang="en-US" dirty="0" smtClean="0"/>
              <a:t> into wells in Iceland that pass through basaltic lavas and hyaloclastites at depths between 400 and 800 m. Most of the injected CO</a:t>
            </a:r>
            <a:r>
              <a:rPr lang="en-US" baseline="-25000" dirty="0" smtClean="0"/>
              <a:t>2</a:t>
            </a:r>
            <a:r>
              <a:rPr lang="en-US" dirty="0" smtClean="0"/>
              <a:t> was mineralized in less than 2 years. Carbonate minerals are stable, so this approach should avoid the risk of carbon leakage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351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82629" y="1441450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 smtClean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2629" y="2285328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Subheading (Verdana Regular)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9" y="5703781"/>
            <a:ext cx="4346495" cy="7132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5355813" y="354013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Saturday, 13 June 2020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58361" y="173194"/>
            <a:ext cx="184666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3A1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80" y="354013"/>
            <a:ext cx="4346495" cy="7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2875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70250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70250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26252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08425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0842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64427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2875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2875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287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38877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118475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118475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26" y="354013"/>
            <a:ext cx="3725549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pPr/>
              <a:t>Saturday, 13 June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aropaki.com/our-business/hydrogen-energ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www.stuff.co.nz/business/101292443/joint-iwi-and-japan-hydrogen-pilot-project-for-tau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507" y="734439"/>
            <a:ext cx="8027984" cy="836561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of geothermal plants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Prof. Rosalind Archer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Director – Geothermal Institute</a:t>
            </a:r>
            <a:br>
              <a:rPr lang="en-US" sz="20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06" y="5331125"/>
            <a:ext cx="1153175" cy="11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114903"/>
            <a:ext cx="8027985" cy="717593"/>
          </a:xfrm>
        </p:spPr>
        <p:txBody>
          <a:bodyPr/>
          <a:lstStyle/>
          <a:p>
            <a:r>
              <a:rPr lang="en-NZ" sz="3200" dirty="0" smtClean="0"/>
              <a:t>New Zealand Emission Reduction</a:t>
            </a:r>
            <a:endParaRPr lang="en-N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17" y="1622283"/>
            <a:ext cx="6581879" cy="4763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791" y="6549496"/>
            <a:ext cx="5915209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dirty="0" smtClean="0"/>
              <a:t>Reference: NZ Ministry of Business, Innovation and Enterprise</a:t>
            </a:r>
          </a:p>
        </p:txBody>
      </p:sp>
    </p:spTree>
    <p:extLst>
      <p:ext uri="{BB962C8B-B14F-4D97-AF65-F5344CB8AC3E}">
        <p14:creationId xmlns:p14="http://schemas.microsoft.com/office/powerpoint/2010/main" val="325901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5" y="1977477"/>
            <a:ext cx="7898575" cy="353712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NZ" dirty="0" smtClean="0"/>
              <a:t>Binary plants operate in a closed loop with no atmospheric emissions (if the wells are pumped, as opposed to artesian).  However Layman (2017) notes that:</a:t>
            </a:r>
            <a:endParaRPr lang="en-NZ" dirty="0"/>
          </a:p>
          <a:p>
            <a:r>
              <a:rPr lang="en-NZ" dirty="0" smtClean="0"/>
              <a:t>	- </a:t>
            </a:r>
            <a:r>
              <a:rPr lang="en-US" dirty="0" smtClean="0"/>
              <a:t>high </a:t>
            </a:r>
            <a:r>
              <a:rPr lang="en-US" dirty="0"/>
              <a:t>gas contents </a:t>
            </a:r>
            <a:r>
              <a:rPr lang="en-US" dirty="0" smtClean="0"/>
              <a:t>can </a:t>
            </a:r>
            <a:r>
              <a:rPr lang="en-US" dirty="0"/>
              <a:t>depress the flash point in wells </a:t>
            </a:r>
            <a:r>
              <a:rPr lang="en-US" dirty="0" smtClean="0"/>
              <a:t>		  	  down </a:t>
            </a:r>
            <a:r>
              <a:rPr lang="en-US" dirty="0"/>
              <a:t>to depths below </a:t>
            </a:r>
            <a:r>
              <a:rPr lang="en-US" dirty="0" smtClean="0"/>
              <a:t>the technical </a:t>
            </a:r>
            <a:r>
              <a:rPr lang="en-US" dirty="0"/>
              <a:t>limit of downhole </a:t>
            </a:r>
            <a:r>
              <a:rPr lang="en-US" dirty="0" smtClean="0"/>
              <a:t>pumps</a:t>
            </a:r>
          </a:p>
          <a:p>
            <a:r>
              <a:rPr lang="en-US" dirty="0"/>
              <a:t>	</a:t>
            </a:r>
            <a:r>
              <a:rPr lang="en-US" dirty="0" smtClean="0"/>
              <a:t>- reservoir </a:t>
            </a:r>
            <a:r>
              <a:rPr lang="en-US" dirty="0"/>
              <a:t>temperatures </a:t>
            </a:r>
            <a:r>
              <a:rPr lang="en-US" smtClean="0"/>
              <a:t>may exceed </a:t>
            </a:r>
            <a:r>
              <a:rPr lang="en-US" dirty="0"/>
              <a:t>the 190ºC temperature </a:t>
            </a:r>
            <a:r>
              <a:rPr lang="en-US" dirty="0" smtClean="0"/>
              <a:t>	  	  limitation </a:t>
            </a:r>
            <a:r>
              <a:rPr lang="en-US" dirty="0"/>
              <a:t>of the pumps. </a:t>
            </a:r>
            <a:endParaRPr lang="en-NZ" dirty="0" smtClean="0"/>
          </a:p>
          <a:p>
            <a:pPr marL="1028700" lvl="1">
              <a:buFontTx/>
              <a:buChar char="-"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223138"/>
            <a:ext cx="8027985" cy="717593"/>
          </a:xfrm>
        </p:spPr>
        <p:txBody>
          <a:bodyPr/>
          <a:lstStyle/>
          <a:p>
            <a:r>
              <a:rPr lang="en-NZ" sz="4000" dirty="0" smtClean="0"/>
              <a:t>Binary Plants and CO</a:t>
            </a:r>
            <a:r>
              <a:rPr lang="en-NZ" sz="4000" baseline="-25000" dirty="0" smtClean="0"/>
              <a:t>2</a:t>
            </a:r>
            <a:endParaRPr lang="en-NZ" sz="40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25" y="4301037"/>
            <a:ext cx="4686300" cy="2069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370" y="6549496"/>
            <a:ext cx="7268272" cy="307777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sz="1400" dirty="0" smtClean="0"/>
              <a:t>Image: https</a:t>
            </a:r>
            <a:r>
              <a:rPr lang="en-NZ" sz="1400" dirty="0"/>
              <a:t>://cdn.powermag.com/wp-content/uploads/2015/03/PWR_030115_NZGeo_Fig4.jpg</a:t>
            </a:r>
            <a:endParaRPr lang="en-NZ" sz="1400" dirty="0" smtClean="0"/>
          </a:p>
        </p:txBody>
      </p:sp>
    </p:spTree>
    <p:extLst>
      <p:ext uri="{BB962C8B-B14F-4D97-AF65-F5344CB8AC3E}">
        <p14:creationId xmlns:p14="http://schemas.microsoft.com/office/powerpoint/2010/main" val="95815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378" y="2958265"/>
            <a:ext cx="3063817" cy="2501148"/>
          </a:xfrm>
        </p:spPr>
        <p:txBody>
          <a:bodyPr/>
          <a:lstStyle/>
          <a:p>
            <a:r>
              <a:rPr lang="en-NZ" sz="2000" dirty="0" smtClean="0"/>
              <a:t>Geothermal energy will be used in a pilot plant in New Zealand (at </a:t>
            </a:r>
            <a:r>
              <a:rPr lang="en-NZ" sz="2000" dirty="0" err="1" smtClean="0"/>
              <a:t>Mokai</a:t>
            </a:r>
            <a:r>
              <a:rPr lang="en-NZ" sz="2000" dirty="0" smtClean="0"/>
              <a:t>) to produce hydrogen, which can be used as a transport fuel. </a:t>
            </a:r>
          </a:p>
          <a:p>
            <a:endParaRPr lang="en-NZ" sz="2000" dirty="0"/>
          </a:p>
          <a:p>
            <a:r>
              <a:rPr lang="en-NZ" sz="2000" dirty="0" smtClean="0"/>
              <a:t>NZ also incentivising electric vehicles.</a:t>
            </a:r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123321"/>
            <a:ext cx="8027985" cy="717593"/>
          </a:xfrm>
        </p:spPr>
        <p:txBody>
          <a:bodyPr/>
          <a:lstStyle/>
          <a:p>
            <a:r>
              <a:rPr lang="en-NZ" dirty="0" smtClean="0"/>
              <a:t>Geothermal – A Route to Displace Liquid Fuels?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3016468" y="6035932"/>
            <a:ext cx="6999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3"/>
              </a:rPr>
              <a:t>http://www.tuaropaki.com/our-business/hydrogen-energy</a:t>
            </a:r>
            <a:r>
              <a:rPr lang="en-NZ" dirty="0" smtClean="0">
                <a:hlinkClick r:id="rId3"/>
              </a:rPr>
              <a:t>/</a:t>
            </a:r>
            <a:endParaRPr lang="en-NZ" dirty="0" smtClean="0"/>
          </a:p>
          <a:p>
            <a:r>
              <a:rPr lang="en-NZ" dirty="0">
                <a:hlinkClick r:id="rId4"/>
              </a:rPr>
              <a:t>https://</a:t>
            </a:r>
            <a:r>
              <a:rPr lang="en-NZ" dirty="0" smtClean="0">
                <a:hlinkClick r:id="rId4"/>
              </a:rPr>
              <a:t>www.stuff.co.nz/business/101292443/joint-iwi-and-japan-hydrogen-pilot-project-for-taup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24" y="2803589"/>
            <a:ext cx="5230176" cy="29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108" y="2317133"/>
            <a:ext cx="3189941" cy="3495087"/>
          </a:xfrm>
        </p:spPr>
        <p:txBody>
          <a:bodyPr/>
          <a:lstStyle/>
          <a:p>
            <a:r>
              <a:rPr lang="en-US" sz="2000" dirty="0" err="1" smtClean="0"/>
              <a:t>Hellisheidi</a:t>
            </a:r>
            <a:r>
              <a:rPr lang="en-US" sz="2000" dirty="0"/>
              <a:t> </a:t>
            </a:r>
            <a:r>
              <a:rPr lang="en-US" sz="2000" dirty="0" smtClean="0"/>
              <a:t>power </a:t>
            </a:r>
            <a:r>
              <a:rPr lang="en-US" sz="2000" dirty="0"/>
              <a:t>plant </a:t>
            </a:r>
            <a:r>
              <a:rPr lang="en-US" sz="2000" dirty="0" smtClean="0"/>
              <a:t>has pumped carbon </a:t>
            </a:r>
            <a:r>
              <a:rPr lang="en-US" sz="2000" dirty="0"/>
              <a:t>dioxide-rich </a:t>
            </a:r>
            <a:r>
              <a:rPr lang="en-US" sz="2000" dirty="0" smtClean="0"/>
              <a:t>gases </a:t>
            </a:r>
            <a:r>
              <a:rPr lang="en-US" sz="2000" dirty="0"/>
              <a:t>emitted by </a:t>
            </a:r>
            <a:r>
              <a:rPr lang="en-US" sz="2000" dirty="0" smtClean="0"/>
              <a:t>the </a:t>
            </a:r>
            <a:r>
              <a:rPr lang="en-US" sz="2000" dirty="0"/>
              <a:t>plant into deep underground basalt formations, </a:t>
            </a:r>
            <a:r>
              <a:rPr lang="en-US" sz="2000" dirty="0" smtClean="0"/>
              <a:t>mixing </a:t>
            </a:r>
            <a:r>
              <a:rPr lang="en-US" sz="2000" dirty="0"/>
              <a:t>them with water and chemically </a:t>
            </a:r>
            <a:r>
              <a:rPr lang="en-US" sz="2000" dirty="0" smtClean="0"/>
              <a:t>solidifying </a:t>
            </a:r>
            <a:r>
              <a:rPr lang="en-US" sz="2000" dirty="0"/>
              <a:t>the carbon </a:t>
            </a:r>
            <a:r>
              <a:rPr lang="en-US" sz="2000" dirty="0" smtClean="0"/>
              <a:t>dioxide.</a:t>
            </a:r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579" y="1135919"/>
            <a:ext cx="8027985" cy="717593"/>
          </a:xfrm>
        </p:spPr>
        <p:txBody>
          <a:bodyPr/>
          <a:lstStyle/>
          <a:p>
            <a:r>
              <a:rPr lang="en-NZ" dirty="0" err="1" smtClean="0"/>
              <a:t>CarbFix</a:t>
            </a:r>
            <a:r>
              <a:rPr lang="en-NZ" dirty="0" smtClean="0"/>
              <a:t> - Iceland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40" y="2127947"/>
            <a:ext cx="4156010" cy="416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21" y="5937287"/>
            <a:ext cx="3446328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sz="1600" dirty="0" smtClean="0"/>
              <a:t>Reference:  Matter et al., Science,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721" y="6310364"/>
            <a:ext cx="7254550" cy="523220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sz="1400" dirty="0" smtClean="0"/>
              <a:t>Image: https</a:t>
            </a:r>
            <a:r>
              <a:rPr lang="en-NZ" sz="1400" dirty="0"/>
              <a:t>://www.scienceabc.com/innovation</a:t>
            </a:r>
            <a:r>
              <a:rPr lang="en-NZ" sz="1400" dirty="0" smtClean="0"/>
              <a:t>/</a:t>
            </a:r>
          </a:p>
          <a:p>
            <a:r>
              <a:rPr lang="en-NZ" sz="1400" dirty="0" smtClean="0"/>
              <a:t>carbon-dioxide-capture-storage-underground-turned-stone-climate-change-global-warming.html</a:t>
            </a:r>
          </a:p>
        </p:txBody>
      </p:sp>
    </p:spTree>
    <p:extLst>
      <p:ext uri="{BB962C8B-B14F-4D97-AF65-F5344CB8AC3E}">
        <p14:creationId xmlns:p14="http://schemas.microsoft.com/office/powerpoint/2010/main" val="205337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3191" y="2441749"/>
            <a:ext cx="7904346" cy="4294752"/>
            <a:chOff x="663191" y="2441749"/>
            <a:chExt cx="7904346" cy="42947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30286" t="49937" r="31341" b="12997"/>
            <a:stretch/>
          </p:blipFill>
          <p:spPr>
            <a:xfrm>
              <a:off x="663191" y="2441749"/>
              <a:ext cx="7904346" cy="429475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08809" y="2441749"/>
              <a:ext cx="1336431" cy="391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059457"/>
            <a:ext cx="8027985" cy="717593"/>
          </a:xfrm>
        </p:spPr>
        <p:txBody>
          <a:bodyPr/>
          <a:lstStyle/>
          <a:p>
            <a:r>
              <a:rPr lang="en-NZ" sz="3600" dirty="0" smtClean="0"/>
              <a:t>Coupled Surface/Reservoir Modelling</a:t>
            </a:r>
            <a:endParaRPr lang="en-NZ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53544" y="6518887"/>
            <a:ext cx="4540795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sz="1600" dirty="0" smtClean="0"/>
              <a:t>Image: Mohammed Dabbour, University of Auckland</a:t>
            </a:r>
          </a:p>
        </p:txBody>
      </p:sp>
    </p:spTree>
    <p:extLst>
      <p:ext uri="{BB962C8B-B14F-4D97-AF65-F5344CB8AC3E}">
        <p14:creationId xmlns:p14="http://schemas.microsoft.com/office/powerpoint/2010/main" val="101006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5" y="2663975"/>
            <a:ext cx="7909086" cy="347406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NZ" sz="2400" dirty="0" smtClean="0"/>
              <a:t>Geothermal systems (in their natural state) and power plants have a variable CO</a:t>
            </a:r>
            <a:r>
              <a:rPr lang="en-NZ" sz="2400" baseline="-25000" dirty="0" smtClean="0"/>
              <a:t>2</a:t>
            </a:r>
            <a:r>
              <a:rPr lang="en-NZ" sz="2400" dirty="0" smtClean="0"/>
              <a:t> emissions profile.</a:t>
            </a:r>
          </a:p>
          <a:p>
            <a:pPr marL="285750" indent="-285750">
              <a:buFontTx/>
              <a:buChar char="-"/>
            </a:pPr>
            <a:endParaRPr lang="en-NZ" sz="2400" dirty="0"/>
          </a:p>
          <a:p>
            <a:pPr marL="285750" indent="-285750">
              <a:buFontTx/>
              <a:buChar char="-"/>
            </a:pPr>
            <a:r>
              <a:rPr lang="en-NZ" sz="2400" dirty="0" smtClean="0"/>
              <a:t>Geothermal in NZ played an important role in decarbonising electricity sector.</a:t>
            </a:r>
          </a:p>
          <a:p>
            <a:pPr marL="285750" indent="-285750">
              <a:buFontTx/>
              <a:buChar char="-"/>
            </a:pPr>
            <a:endParaRPr lang="en-NZ" sz="2400" dirty="0"/>
          </a:p>
          <a:p>
            <a:pPr marL="285750" indent="-285750">
              <a:buFontTx/>
              <a:buChar char="-"/>
            </a:pPr>
            <a:r>
              <a:rPr lang="en-NZ" sz="2400" dirty="0" smtClean="0"/>
              <a:t>CO</a:t>
            </a:r>
            <a:r>
              <a:rPr lang="en-NZ" sz="2400" baseline="-25000" dirty="0" smtClean="0"/>
              <a:t>2</a:t>
            </a:r>
            <a:r>
              <a:rPr lang="en-NZ" sz="2400" dirty="0" smtClean="0"/>
              <a:t> from geothermal power generation may be mitigated by appropriate plant technology, reinjection, displacement of liquid transport fuels etc.</a:t>
            </a:r>
            <a:endParaRPr lang="en-N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418253"/>
            <a:ext cx="8027985" cy="717593"/>
          </a:xfrm>
        </p:spPr>
        <p:txBody>
          <a:bodyPr/>
          <a:lstStyle/>
          <a:p>
            <a:r>
              <a:rPr lang="en-NZ" dirty="0" smtClean="0"/>
              <a:t>Concluding Remarks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460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2732" y="4222251"/>
            <a:ext cx="7258639" cy="2397289"/>
          </a:xfrm>
        </p:spPr>
        <p:txBody>
          <a:bodyPr/>
          <a:lstStyle/>
          <a:p>
            <a:pPr algn="ctr"/>
            <a:r>
              <a:rPr lang="en-US" sz="2400" dirty="0" smtClean="0"/>
              <a:t>Prof. Rosalind Archer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r.archer@auckland.ac.nz  </a:t>
            </a:r>
          </a:p>
          <a:p>
            <a:pPr algn="ctr"/>
            <a:r>
              <a:rPr lang="en-US" sz="2400" dirty="0" smtClean="0"/>
              <a:t>@</a:t>
            </a:r>
            <a:r>
              <a:rPr lang="en-US" sz="2400" dirty="0" err="1" smtClean="0"/>
              <a:t>Geothermal_Inst</a:t>
            </a:r>
            <a:r>
              <a:rPr lang="en-US" sz="2400" dirty="0"/>
              <a:t> </a:t>
            </a:r>
            <a:r>
              <a:rPr lang="en-US" sz="2400" dirty="0" smtClean="0"/>
              <a:t> (Twitter) </a:t>
            </a:r>
          </a:p>
          <a:p>
            <a:pPr algn="ctr"/>
            <a:r>
              <a:rPr lang="en-US" sz="2400" dirty="0" smtClean="0"/>
              <a:t>Rosalind </a:t>
            </a:r>
            <a:r>
              <a:rPr lang="en-US" sz="2400" dirty="0"/>
              <a:t>Archer (LinkedIn)</a:t>
            </a:r>
          </a:p>
          <a:p>
            <a:pPr algn="ctr"/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24" y="190337"/>
            <a:ext cx="3072056" cy="31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9" y="1450708"/>
            <a:ext cx="8660755" cy="4235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4514" y="6475330"/>
            <a:ext cx="4651017" cy="338554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sz="1600" dirty="0" smtClean="0"/>
              <a:t>Image: </a:t>
            </a:r>
            <a:r>
              <a:rPr lang="en-NZ" sz="1600" dirty="0"/>
              <a:t>https://kupu.maori.nz/kupu/He-waka-eke-noa</a:t>
            </a:r>
            <a:endParaRPr lang="en-NZ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72486" y="5725311"/>
            <a:ext cx="6035435" cy="523220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sz="2800" b="1" dirty="0" smtClean="0"/>
              <a:t>Translation – We are all in this together</a:t>
            </a:r>
          </a:p>
        </p:txBody>
      </p:sp>
    </p:spTree>
    <p:extLst>
      <p:ext uri="{BB962C8B-B14F-4D97-AF65-F5344CB8AC3E}">
        <p14:creationId xmlns:p14="http://schemas.microsoft.com/office/powerpoint/2010/main" val="382700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557"/>
            <a:ext cx="9144000" cy="5136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4371" y="6473660"/>
            <a:ext cx="6959021" cy="276999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sz="1200" dirty="0" smtClean="0"/>
              <a:t>Image: http</a:t>
            </a:r>
            <a:r>
              <a:rPr lang="en-NZ" sz="1200" dirty="0"/>
              <a:t>://www.espn.com/espn/feature/story/_/id/27583628/understanding-all-blacks-supreme-success</a:t>
            </a:r>
            <a:endParaRPr lang="en-NZ" sz="1200" dirty="0" smtClean="0"/>
          </a:p>
        </p:txBody>
      </p:sp>
    </p:spTree>
    <p:extLst>
      <p:ext uri="{BB962C8B-B14F-4D97-AF65-F5344CB8AC3E}">
        <p14:creationId xmlns:p14="http://schemas.microsoft.com/office/powerpoint/2010/main" val="29392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5" y="2222974"/>
            <a:ext cx="8183330" cy="3565083"/>
          </a:xfrm>
        </p:spPr>
        <p:txBody>
          <a:bodyPr/>
          <a:lstStyle/>
          <a:p>
            <a:r>
              <a:rPr lang="en-NZ" sz="2000" b="1" dirty="0" smtClean="0"/>
              <a:t>Emissions in </a:t>
            </a:r>
            <a:r>
              <a:rPr lang="en-NZ" sz="2000" b="1" dirty="0"/>
              <a:t>g CO</a:t>
            </a:r>
            <a:r>
              <a:rPr lang="en-NZ" sz="2000" b="1" baseline="-25000" dirty="0"/>
              <a:t>2</a:t>
            </a:r>
            <a:r>
              <a:rPr lang="en-NZ" sz="2000" b="1" dirty="0"/>
              <a:t>/kWh </a:t>
            </a:r>
            <a:endParaRPr lang="en-NZ" sz="2000" b="1" dirty="0" smtClean="0"/>
          </a:p>
          <a:p>
            <a:endParaRPr lang="en-NZ" sz="2000" b="1" dirty="0" smtClean="0"/>
          </a:p>
          <a:p>
            <a:r>
              <a:rPr lang="en-NZ" sz="2000" dirty="0" smtClean="0"/>
              <a:t>Worldwide    	122 (average)</a:t>
            </a:r>
          </a:p>
          <a:p>
            <a:endParaRPr lang="en-NZ" sz="2000" dirty="0" smtClean="0"/>
          </a:p>
          <a:p>
            <a:r>
              <a:rPr lang="en-NZ" sz="2000" dirty="0" smtClean="0"/>
              <a:t>Indonesia</a:t>
            </a:r>
            <a:r>
              <a:rPr lang="en-NZ" sz="2000" dirty="0"/>
              <a:t>	</a:t>
            </a:r>
            <a:r>
              <a:rPr lang="en-NZ" sz="2000" dirty="0" smtClean="0"/>
              <a:t>	42 </a:t>
            </a:r>
            <a:r>
              <a:rPr lang="en-NZ" sz="2000" dirty="0"/>
              <a:t>to </a:t>
            </a:r>
            <a:r>
              <a:rPr lang="en-NZ" sz="2000" dirty="0" smtClean="0"/>
              <a:t>73</a:t>
            </a:r>
          </a:p>
          <a:p>
            <a:r>
              <a:rPr lang="en-NZ" sz="2000" dirty="0"/>
              <a:t>Iceland 	</a:t>
            </a:r>
            <a:r>
              <a:rPr lang="en-NZ" sz="2000" dirty="0" smtClean="0"/>
              <a:t>	50 </a:t>
            </a:r>
            <a:r>
              <a:rPr lang="en-NZ" sz="2000" dirty="0"/>
              <a:t>(average) 			</a:t>
            </a:r>
            <a:r>
              <a:rPr lang="en-NZ" sz="2000" dirty="0" smtClean="0"/>
              <a:t>Lignite </a:t>
            </a:r>
            <a:r>
              <a:rPr lang="en-NZ" sz="2000" dirty="0"/>
              <a:t>coal		982.6</a:t>
            </a:r>
            <a:endParaRPr lang="en-NZ" sz="2000" dirty="0" smtClean="0"/>
          </a:p>
          <a:p>
            <a:r>
              <a:rPr lang="en-NZ" sz="2000" dirty="0" smtClean="0"/>
              <a:t>California		81.8 (average)		Bituminous </a:t>
            </a:r>
            <a:r>
              <a:rPr lang="en-NZ" sz="2000" dirty="0"/>
              <a:t>coal	</a:t>
            </a:r>
            <a:r>
              <a:rPr lang="en-NZ" sz="2000" dirty="0" smtClean="0"/>
              <a:t>937.2	</a:t>
            </a:r>
          </a:p>
          <a:p>
            <a:r>
              <a:rPr lang="en-NZ" sz="2000" dirty="0"/>
              <a:t>Italy		</a:t>
            </a:r>
            <a:r>
              <a:rPr lang="en-NZ" sz="2000" dirty="0" smtClean="0"/>
              <a:t>	330 </a:t>
            </a:r>
            <a:r>
              <a:rPr lang="en-NZ" sz="2000" dirty="0"/>
              <a:t>(</a:t>
            </a:r>
            <a:r>
              <a:rPr lang="en-NZ" sz="2000" dirty="0" smtClean="0"/>
              <a:t>average)			Fuel </a:t>
            </a:r>
            <a:r>
              <a:rPr lang="en-NZ" sz="2000" dirty="0"/>
              <a:t>oil			</a:t>
            </a:r>
            <a:r>
              <a:rPr lang="en-NZ" sz="2000" dirty="0" smtClean="0"/>
              <a:t>	742.6</a:t>
            </a:r>
          </a:p>
          <a:p>
            <a:r>
              <a:rPr lang="en-NZ" sz="2000" dirty="0" smtClean="0"/>
              <a:t>Turkey			400 to 1640			Natural </a:t>
            </a:r>
            <a:r>
              <a:rPr lang="en-NZ" sz="2000" dirty="0"/>
              <a:t>Gas		552.4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258576"/>
            <a:ext cx="8027985" cy="717593"/>
          </a:xfrm>
        </p:spPr>
        <p:txBody>
          <a:bodyPr/>
          <a:lstStyle/>
          <a:p>
            <a:r>
              <a:rPr lang="en-NZ" sz="3200" dirty="0" smtClean="0"/>
              <a:t>Is Geothermal Carbon Neutral?</a:t>
            </a:r>
            <a:endParaRPr lang="en-NZ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32666" y="6475330"/>
            <a:ext cx="5639814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dirty="0" smtClean="0"/>
              <a:t>Reference: Layman, Stanford Geothermal Workshop, 2017</a:t>
            </a:r>
          </a:p>
        </p:txBody>
      </p:sp>
    </p:spTree>
    <p:extLst>
      <p:ext uri="{BB962C8B-B14F-4D97-AF65-F5344CB8AC3E}">
        <p14:creationId xmlns:p14="http://schemas.microsoft.com/office/powerpoint/2010/main" val="387206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5" y="2147560"/>
            <a:ext cx="7938234" cy="2501148"/>
          </a:xfrm>
        </p:spPr>
        <p:txBody>
          <a:bodyPr/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“Exploited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geothermal systems in western Turkey are fault-controlled, moderate temperature (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150-240ºC) resources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with low to moderate salinity, typically hosted within reservoir rocks dominated by carbonates, marble and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calc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-schists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 addition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quartzites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and gneisses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Simsek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1985;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Yilmazer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al.,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2010;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Ozgur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2016).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dissolution of calcite (CaCO</a:t>
            </a:r>
            <a:r>
              <a:rPr lang="en-US" sz="20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), which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is widespread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 the carbonate reservoir rocks, due to hydrothermal processes is generally considered the most likely explanation for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high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</a:t>
            </a:r>
            <a:r>
              <a:rPr lang="en-US" sz="20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content in Turkey geothermal reservoirs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Haizlip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al.,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2016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).”</a:t>
            </a:r>
            <a:endParaRPr lang="en-N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NZ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296283"/>
            <a:ext cx="8027985" cy="717593"/>
          </a:xfrm>
        </p:spPr>
        <p:txBody>
          <a:bodyPr/>
          <a:lstStyle/>
          <a:p>
            <a:r>
              <a:rPr lang="en-NZ" sz="4000" dirty="0" smtClean="0"/>
              <a:t>What’s going on in Turkey?</a:t>
            </a:r>
            <a:endParaRPr lang="en-NZ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32666" y="6475330"/>
            <a:ext cx="5639814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dirty="0" smtClean="0"/>
              <a:t>Reference: Layman, Stanford Geothermal Workshop, 2017</a:t>
            </a:r>
          </a:p>
        </p:txBody>
      </p:sp>
    </p:spTree>
    <p:extLst>
      <p:ext uri="{BB962C8B-B14F-4D97-AF65-F5344CB8AC3E}">
        <p14:creationId xmlns:p14="http://schemas.microsoft.com/office/powerpoint/2010/main" val="86747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286856"/>
            <a:ext cx="8027985" cy="717593"/>
          </a:xfrm>
        </p:spPr>
        <p:txBody>
          <a:bodyPr/>
          <a:lstStyle/>
          <a:p>
            <a:r>
              <a:rPr lang="en-NZ" sz="4000" dirty="0" smtClean="0"/>
              <a:t>What about New Zealand?</a:t>
            </a:r>
            <a:endParaRPr lang="en-NZ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912" r="6218"/>
          <a:stretch/>
        </p:blipFill>
        <p:spPr>
          <a:xfrm>
            <a:off x="131974" y="2124693"/>
            <a:ext cx="8955465" cy="4662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3716" y="6538210"/>
            <a:ext cx="6247992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dirty="0" smtClean="0"/>
              <a:t>Image: McLean and Richardson, NZ Geothermal Workshop, 2019</a:t>
            </a:r>
          </a:p>
        </p:txBody>
      </p:sp>
    </p:spTree>
    <p:extLst>
      <p:ext uri="{BB962C8B-B14F-4D97-AF65-F5344CB8AC3E}">
        <p14:creationId xmlns:p14="http://schemas.microsoft.com/office/powerpoint/2010/main" val="326528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239141"/>
            <a:ext cx="8027985" cy="717593"/>
          </a:xfrm>
        </p:spPr>
        <p:txBody>
          <a:bodyPr/>
          <a:lstStyle/>
          <a:p>
            <a:r>
              <a:rPr lang="en-NZ" sz="4000" dirty="0"/>
              <a:t>What about New Zealand?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2" y="1966960"/>
            <a:ext cx="8310130" cy="4649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843" y="6538210"/>
            <a:ext cx="6425157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dirty="0"/>
              <a:t>From: https://nzgeothermal.org.nz/geothermal-energy/emissions/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95086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393" y="1229286"/>
            <a:ext cx="8027985" cy="717593"/>
          </a:xfrm>
        </p:spPr>
        <p:txBody>
          <a:bodyPr/>
          <a:lstStyle/>
          <a:p>
            <a:r>
              <a:rPr lang="en-NZ" dirty="0" smtClean="0"/>
              <a:t>Key Considerations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86" y="2060866"/>
            <a:ext cx="4784614" cy="4363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9048" y="6538210"/>
            <a:ext cx="6614952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dirty="0" smtClean="0"/>
              <a:t>Reference: McLean and Richardson, NZ Geothermal Workshop,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4763" y="2558872"/>
            <a:ext cx="4701425" cy="2501148"/>
          </a:xfrm>
        </p:spPr>
        <p:txBody>
          <a:bodyPr/>
          <a:lstStyle/>
          <a:p>
            <a:r>
              <a:rPr lang="en-NZ" sz="1800" dirty="0"/>
              <a:t>What is the natural state of the system</a:t>
            </a:r>
            <a:r>
              <a:rPr lang="en-NZ" sz="1800" dirty="0" smtClean="0"/>
              <a:t>?</a:t>
            </a:r>
          </a:p>
          <a:p>
            <a:endParaRPr lang="en-NZ" sz="1800" dirty="0" smtClean="0"/>
          </a:p>
          <a:p>
            <a:r>
              <a:rPr lang="en-NZ" sz="1800" dirty="0" smtClean="0"/>
              <a:t>How </a:t>
            </a:r>
            <a:r>
              <a:rPr lang="en-NZ" sz="1800" dirty="0"/>
              <a:t>will it change after development</a:t>
            </a:r>
            <a:r>
              <a:rPr lang="en-NZ" sz="1800" dirty="0" smtClean="0"/>
              <a:t>?</a:t>
            </a:r>
          </a:p>
          <a:p>
            <a:endParaRPr lang="en-NZ" sz="1800" dirty="0"/>
          </a:p>
          <a:p>
            <a:endParaRPr lang="en-NZ" sz="1800" dirty="0"/>
          </a:p>
          <a:p>
            <a:r>
              <a:rPr lang="en-US" sz="1800" dirty="0" err="1"/>
              <a:t>Rotorua</a:t>
            </a:r>
            <a:r>
              <a:rPr lang="en-US" sz="1800" dirty="0"/>
              <a:t>: at least </a:t>
            </a:r>
            <a:r>
              <a:rPr lang="en-US" sz="1800" dirty="0" smtClean="0"/>
              <a:t>1000 tCO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/day </a:t>
            </a:r>
          </a:p>
          <a:p>
            <a:endParaRPr lang="en-US" sz="1800" dirty="0"/>
          </a:p>
          <a:p>
            <a:r>
              <a:rPr lang="nb-NO" sz="1800" dirty="0" smtClean="0"/>
              <a:t>Rotokawa</a:t>
            </a:r>
            <a:r>
              <a:rPr lang="nb-NO" sz="1800" dirty="0"/>
              <a:t>: 441 </a:t>
            </a:r>
            <a:r>
              <a:rPr lang="en-US" sz="1800" dirty="0"/>
              <a:t>tCO</a:t>
            </a:r>
            <a:r>
              <a:rPr lang="en-US" sz="1800" baseline="-25000" dirty="0"/>
              <a:t>2</a:t>
            </a:r>
            <a:r>
              <a:rPr lang="en-US" sz="1800" dirty="0"/>
              <a:t>/day</a:t>
            </a:r>
          </a:p>
          <a:p>
            <a:endParaRPr lang="en-US" sz="1800" dirty="0" smtClean="0"/>
          </a:p>
          <a:p>
            <a:r>
              <a:rPr lang="en-US" sz="1800" dirty="0" smtClean="0"/>
              <a:t>Crater </a:t>
            </a:r>
            <a:r>
              <a:rPr lang="en-US" sz="1800" dirty="0"/>
              <a:t>floor of White Island volcano: </a:t>
            </a:r>
            <a:r>
              <a:rPr lang="en-US" sz="1800" dirty="0" smtClean="0"/>
              <a:t>124</a:t>
            </a:r>
            <a:r>
              <a:rPr lang="en-US" sz="1800" dirty="0"/>
              <a:t> tCO</a:t>
            </a:r>
            <a:r>
              <a:rPr lang="en-US" sz="1800" baseline="-25000" dirty="0"/>
              <a:t>2</a:t>
            </a:r>
            <a:r>
              <a:rPr lang="en-US" sz="1800" dirty="0"/>
              <a:t>/day</a:t>
            </a:r>
            <a:endParaRPr lang="en-NZ" sz="1800" dirty="0"/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91281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186635"/>
            <a:ext cx="8027985" cy="717593"/>
          </a:xfrm>
        </p:spPr>
        <p:txBody>
          <a:bodyPr/>
          <a:lstStyle/>
          <a:p>
            <a:r>
              <a:rPr lang="en-NZ" dirty="0" smtClean="0"/>
              <a:t>Key Considerations</a:t>
            </a:r>
            <a:endParaRPr lang="en-NZ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77865" y="2127948"/>
            <a:ext cx="7654936" cy="250114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NZ" sz="2400" dirty="0" smtClean="0"/>
              <a:t>Values quoted are operational.  What about lifecycle emissions (including construction and decommissioning)?</a:t>
            </a:r>
          </a:p>
          <a:p>
            <a:pPr marL="285750" indent="-285750">
              <a:buFontTx/>
              <a:buChar char="-"/>
            </a:pPr>
            <a:endParaRPr lang="en-NZ" sz="2400" dirty="0" smtClean="0"/>
          </a:p>
          <a:p>
            <a:pPr marL="285750" indent="-285750">
              <a:buFontTx/>
              <a:buChar char="-"/>
            </a:pPr>
            <a:r>
              <a:rPr lang="en-NZ" sz="2400" dirty="0" smtClean="0"/>
              <a:t>Are there also methane emissions?</a:t>
            </a:r>
          </a:p>
          <a:p>
            <a:pPr marL="285750" indent="-285750">
              <a:buFontTx/>
              <a:buChar char="-"/>
            </a:pPr>
            <a:endParaRPr lang="en-NZ" sz="2400" dirty="0"/>
          </a:p>
          <a:p>
            <a:pPr marL="285750" indent="-285750">
              <a:buFontTx/>
              <a:buChar char="-"/>
            </a:pPr>
            <a:r>
              <a:rPr lang="en-NZ" sz="2400" dirty="0" smtClean="0"/>
              <a:t>Emissions may decline in time due to degassing.</a:t>
            </a:r>
          </a:p>
          <a:p>
            <a:endParaRPr lang="en-NZ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29048" y="6538210"/>
            <a:ext cx="6614952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NZ" dirty="0" smtClean="0"/>
              <a:t>Reference: McLean and Richardson, NZ Geothermal Workshop, 2019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04998" y="4440061"/>
            <a:ext cx="5098477" cy="2149208"/>
            <a:chOff x="3004998" y="4440061"/>
            <a:chExt cx="5098477" cy="21492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4998" y="4440061"/>
              <a:ext cx="5098477" cy="214920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04998" y="4440061"/>
              <a:ext cx="379333" cy="289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933720369"/>
      </p:ext>
    </p:extLst>
  </p:cSld>
  <p:clrMapOvr>
    <a:masterClrMapping/>
  </p:clrMapOvr>
</p:sld>
</file>

<file path=ppt/theme/theme1.xml><?xml version="1.0" encoding="utf-8"?>
<a:theme xmlns:a="http://schemas.openxmlformats.org/drawingml/2006/main" name="Geothermal Institute Powerpoints - new brand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gineering Powerpoints - new branding.potx" id="{5819B72A-4DA1-4775-9DD7-7861B71C16A8}" vid="{51D13777-BE64-4C9E-B690-A3DD7CD9C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F1B5BA7AF4F4BA60A599D8EF4C62C" ma:contentTypeVersion="1" ma:contentTypeDescription="Create a new document." ma:contentTypeScope="" ma:versionID="64525ecdc23abe6fe07d78b31eaa82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595902-8E70-4A8D-ABC2-AAA5FEFFA5F7}"/>
</file>

<file path=customXml/itemProps2.xml><?xml version="1.0" encoding="utf-8"?>
<ds:datastoreItem xmlns:ds="http://schemas.openxmlformats.org/officeDocument/2006/customXml" ds:itemID="{26FE0553-EB4D-42BA-98BC-E1A429643849}"/>
</file>

<file path=customXml/itemProps3.xml><?xml version="1.0" encoding="utf-8"?>
<ds:datastoreItem xmlns:ds="http://schemas.openxmlformats.org/officeDocument/2006/customXml" ds:itemID="{0A0DD1F5-355E-471B-992F-C51ABB746E03}"/>
</file>

<file path=docProps/app.xml><?xml version="1.0" encoding="utf-8"?>
<Properties xmlns="http://schemas.openxmlformats.org/officeDocument/2006/extended-properties" xmlns:vt="http://schemas.openxmlformats.org/officeDocument/2006/docPropsVTypes">
  <Template>Geothermal Institute Powerpoints - new branding</Template>
  <TotalTime>3307</TotalTime>
  <Words>746</Words>
  <Application>Microsoft Office PowerPoint</Application>
  <PresentationFormat>On-screen Show (4:3)</PresentationFormat>
  <Paragraphs>81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Geothermal Institute Powerpoints - new branding</vt:lpstr>
      <vt:lpstr>CO2 emissions of geothermal plants    Prof. Rosalind Archer  Director – Geothermal Institute </vt:lpstr>
      <vt:lpstr>PowerPoint Presentation</vt:lpstr>
      <vt:lpstr>PowerPoint Presentation</vt:lpstr>
      <vt:lpstr>Is Geothermal Carbon Neutral?</vt:lpstr>
      <vt:lpstr>What’s going on in Turkey?</vt:lpstr>
      <vt:lpstr>What about New Zealand?</vt:lpstr>
      <vt:lpstr>What about New Zealand?</vt:lpstr>
      <vt:lpstr>Key Considerations</vt:lpstr>
      <vt:lpstr>Key Considerations</vt:lpstr>
      <vt:lpstr>New Zealand Emission Reduction</vt:lpstr>
      <vt:lpstr>Binary Plants and CO2</vt:lpstr>
      <vt:lpstr>Geothermal – A Route to Displace Liquid Fuels?</vt:lpstr>
      <vt:lpstr>CarbFix - Iceland</vt:lpstr>
      <vt:lpstr>Coupled Surface/Reservoir Modelling</vt:lpstr>
      <vt:lpstr>Concluding Remarks</vt:lpstr>
      <vt:lpstr>PowerPoint Presentation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Rosalind Archer</dc:creator>
  <cp:lastModifiedBy>Marwa Ghammam</cp:lastModifiedBy>
  <cp:revision>71</cp:revision>
  <dcterms:created xsi:type="dcterms:W3CDTF">2015-11-19T20:41:26Z</dcterms:created>
  <dcterms:modified xsi:type="dcterms:W3CDTF">2020-06-13T19:32:42Z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0x0101005F1F1B5BA7AF4F4BA60A599D8EF4C62C</vt:lpwstr>
  </property>
</Properties>
</file>